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3" r:id="rId2"/>
    <p:sldId id="256" r:id="rId3"/>
    <p:sldId id="260" r:id="rId4"/>
    <p:sldId id="262" r:id="rId5"/>
    <p:sldId id="263" r:id="rId6"/>
    <p:sldId id="264" r:id="rId7"/>
    <p:sldId id="290" r:id="rId8"/>
    <p:sldId id="261" r:id="rId9"/>
    <p:sldId id="291" r:id="rId10"/>
    <p:sldId id="266" r:id="rId11"/>
    <p:sldId id="294" r:id="rId12"/>
    <p:sldId id="268" r:id="rId13"/>
    <p:sldId id="270" r:id="rId14"/>
    <p:sldId id="271" r:id="rId15"/>
    <p:sldId id="274" r:id="rId16"/>
    <p:sldId id="273" r:id="rId17"/>
    <p:sldId id="272" r:id="rId18"/>
    <p:sldId id="276" r:id="rId19"/>
    <p:sldId id="275" r:id="rId20"/>
    <p:sldId id="269" r:id="rId21"/>
    <p:sldId id="292" r:id="rId22"/>
    <p:sldId id="279" r:id="rId23"/>
    <p:sldId id="278" r:id="rId24"/>
    <p:sldId id="280" r:id="rId25"/>
    <p:sldId id="283" r:id="rId26"/>
    <p:sldId id="282" r:id="rId27"/>
    <p:sldId id="281" r:id="rId28"/>
    <p:sldId id="277" r:id="rId29"/>
    <p:sldId id="284" r:id="rId30"/>
    <p:sldId id="285" r:id="rId31"/>
    <p:sldId id="286" r:id="rId32"/>
    <p:sldId id="288" r:id="rId33"/>
    <p:sldId id="287" r:id="rId34"/>
    <p:sldId id="289" r:id="rId35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238" autoAdjust="0"/>
  </p:normalViewPr>
  <p:slideViewPr>
    <p:cSldViewPr>
      <p:cViewPr varScale="1">
        <p:scale>
          <a:sx n="52" d="100"/>
          <a:sy n="52" d="100"/>
        </p:scale>
        <p:origin x="2292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7645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01339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0234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3886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92869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876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4987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131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990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4733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6434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15.11.2018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47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57250" y="611561"/>
            <a:ext cx="5143500" cy="1368151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Муниципальное дошкольное образовательное учреждение «Детский сад </a:t>
            </a:r>
            <a:r>
              <a:rPr lang="ru-RU" sz="2400" b="1" dirty="0" smtClean="0"/>
              <a:t>№ 30 </a:t>
            </a:r>
            <a:r>
              <a:rPr lang="ru-RU" sz="2400" b="1" dirty="0" smtClean="0"/>
              <a:t>р</a:t>
            </a:r>
            <a:r>
              <a:rPr lang="ru-RU" sz="2400" b="1" dirty="0" smtClean="0"/>
              <a:t>. п</a:t>
            </a:r>
            <a:r>
              <a:rPr lang="ru-RU" sz="2400" b="1" dirty="0" smtClean="0"/>
              <a:t>. Петровское»</a:t>
            </a:r>
            <a:endParaRPr lang="ru-RU" sz="2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57250" y="2987824"/>
            <a:ext cx="5143500" cy="1656183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+mj-lt"/>
              </a:rPr>
              <a:t>Программа факультатива в старшей группе </a:t>
            </a:r>
          </a:p>
          <a:p>
            <a:r>
              <a:rPr lang="ru-RU" sz="3600" b="1" dirty="0" smtClean="0">
                <a:latin typeface="+mj-lt"/>
              </a:rPr>
              <a:t>Природа и фантазия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1000108" y="7380312"/>
            <a:ext cx="3797044" cy="10081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Программу составил: </a:t>
            </a:r>
            <a:endParaRPr lang="en-US" b="1" dirty="0" smtClean="0">
              <a:solidFill>
                <a:schemeClr val="tx1"/>
              </a:solidFill>
              <a:latin typeface="+mj-lt"/>
            </a:endParaRPr>
          </a:p>
          <a:p>
            <a:r>
              <a:rPr lang="ru-RU" b="1" dirty="0" smtClean="0">
                <a:solidFill>
                  <a:schemeClr val="tx1"/>
                </a:solidFill>
                <a:latin typeface="+mj-lt"/>
              </a:rPr>
              <a:t>Цинк Р.Б.</a:t>
            </a:r>
            <a:endParaRPr lang="ru-RU" b="1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161010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3262157"/>
              </p:ext>
            </p:extLst>
          </p:nvPr>
        </p:nvGraphicFramePr>
        <p:xfrm>
          <a:off x="692696" y="1006735"/>
          <a:ext cx="5616625" cy="7789398"/>
        </p:xfrm>
        <a:graphic>
          <a:graphicData uri="http://schemas.openxmlformats.org/drawingml/2006/table">
            <a:tbl>
              <a:tblPr/>
              <a:tblGrid>
                <a:gridCol w="43204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803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212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504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52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1.Поход в лес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«Зимнее царство»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Times New Roman"/>
                          <a:cs typeface="Times New Roman"/>
                        </a:rPr>
                        <a:t>2. «</a:t>
                      </a: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Как растения приспособились зимовать</a:t>
                      </a:r>
                      <a:r>
                        <a:rPr lang="en-US" sz="16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детей видеть красоту зимнего леса, наблюдать за растениями зимой..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Распознавать следы лесных обитателей на снегу. Углублять знания детей о сезонных изменениях в природе, зависимость изменений в живой природе от изменений в неживой природе. Развивать все психические процессы, познавательную активность детей, социальные навыки. Воспитывать бережное отношение к окружающему 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Учить замечать деревья и кустарники без листьев. Закреплять разнообразие видов растений в природе, их характерные признаки, названия. Доступно объяснить детям, почему растениям под снегом теплее. </a:t>
                      </a: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 зимы, игрушка-Буратино.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Дид.игра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  «Чей след?», «Узнай по описанию», «Когда это бывает?», Календарь природы, модель «Времена года».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Демонстрационный материал «Деревья», снег, чашки,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дид.игра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 «Путаница».</a:t>
                      </a: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4185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1.«Как животные проводят зиму в лесу?»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>
                          <a:latin typeface="+mj-lt"/>
                          <a:ea typeface="Times New Roman"/>
                          <a:cs typeface="Times New Roman"/>
                        </a:rPr>
                        <a:t> 2.«</a:t>
                      </a:r>
                      <a:r>
                        <a:rPr lang="ru-RU" sz="1600">
                          <a:latin typeface="+mj-lt"/>
                          <a:ea typeface="Times New Roman"/>
                          <a:cs typeface="Times New Roman"/>
                        </a:rPr>
                        <a:t>Животные  холодных стран</a:t>
                      </a:r>
                      <a:r>
                        <a:rPr lang="en-US" sz="160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Закрепить значение внешних факторов в жизни 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животных Ярославского 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края. Трудные условия жизни в холодный период.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, питание животных  зимой, способы передвижения, места обитания, трудные условия жизни в холодный период. Сезонные изменения в жизни животных 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Ярославского 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края.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Воспитывать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любовь и сочувствие к животным.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Способствовать формированию знаний детей о приспособлении диких животных к жизни в природных условиях, особенности погодных условий Крайнего Севера. Обозначить закон природы: все животные живут в тех местах, к которым они приспособлены.</a:t>
                      </a: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Видеофильм «География для самых маленьких», кукла-Зима, модель «Дикие животные», мяч, д./и.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«Угадай, где я живу», 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«Чей детёныш?», следы животных.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Дем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.  материал «Животные Севера», видеофильм «Животные Крайнего Севера»,  «Экология в картинках».</a:t>
                      </a:r>
                    </a:p>
                  </a:txBody>
                  <a:tcPr marL="38922" marR="3892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928670" y="714348"/>
            <a:ext cx="59293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декабрь 2018г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1879079"/>
              </p:ext>
            </p:extLst>
          </p:nvPr>
        </p:nvGraphicFramePr>
        <p:xfrm>
          <a:off x="692697" y="755576"/>
          <a:ext cx="5688632" cy="77048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01194">
                  <a:extLst>
                    <a:ext uri="{9D8B030D-6E8A-4147-A177-3AD203B41FA5}">
                      <a16:colId xmlns:a16="http://schemas.microsoft.com/office/drawing/2014/main" val="2944978562"/>
                    </a:ext>
                  </a:extLst>
                </a:gridCol>
                <a:gridCol w="1288575">
                  <a:extLst>
                    <a:ext uri="{9D8B030D-6E8A-4147-A177-3AD203B41FA5}">
                      <a16:colId xmlns:a16="http://schemas.microsoft.com/office/drawing/2014/main" val="2873157208"/>
                    </a:ext>
                  </a:extLst>
                </a:gridCol>
                <a:gridCol w="2755459">
                  <a:extLst>
                    <a:ext uri="{9D8B030D-6E8A-4147-A177-3AD203B41FA5}">
                      <a16:colId xmlns:a16="http://schemas.microsoft.com/office/drawing/2014/main" val="2457492615"/>
                    </a:ext>
                  </a:extLst>
                </a:gridCol>
                <a:gridCol w="1243404">
                  <a:extLst>
                    <a:ext uri="{9D8B030D-6E8A-4147-A177-3AD203B41FA5}">
                      <a16:colId xmlns:a16="http://schemas.microsoft.com/office/drawing/2014/main" val="2919028198"/>
                    </a:ext>
                  </a:extLst>
                </a:gridCol>
              </a:tblGrid>
              <a:tr h="39856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1.«</a:t>
                      </a:r>
                      <a:r>
                        <a:rPr lang="ru-RU" sz="1400" dirty="0">
                          <a:effectLst/>
                        </a:rPr>
                        <a:t>Беседа о зимующих птицах</a:t>
                      </a:r>
                      <a:r>
                        <a:rPr lang="en-US" sz="1400" dirty="0">
                          <a:effectLst/>
                        </a:rPr>
                        <a:t>»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«</a:t>
                      </a:r>
                      <a:r>
                        <a:rPr lang="ru-RU" sz="1400" dirty="0">
                          <a:effectLst/>
                        </a:rPr>
                        <a:t>Красная </a:t>
                      </a:r>
                      <a:r>
                        <a:rPr lang="ru-RU" sz="1400" dirty="0" smtClean="0">
                          <a:effectLst/>
                        </a:rPr>
                        <a:t>книга»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Учить </a:t>
                      </a:r>
                      <a:r>
                        <a:rPr lang="ru-RU" sz="1000" dirty="0">
                          <a:effectLst/>
                        </a:rPr>
                        <a:t>распознавать зимующих птиц по внешнему облику, поведению, издаваемым звукам.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Показать </a:t>
                      </a:r>
                      <a:r>
                        <a:rPr lang="ru-RU" sz="1000" dirty="0">
                          <a:effectLst/>
                        </a:rPr>
                        <a:t>сезонные изменения в жизни птиц. Закреплять названия зимующих птиц и умение определять их название по голосам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Развивать все психические процессы, познавательную активность детей, социальные навыки. 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Продолжать знакомить детей с 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Красной книгой</a:t>
                      </a:r>
                      <a:r>
                        <a:rPr lang="en-US" sz="1000" dirty="0">
                          <a:effectLst/>
                        </a:rPr>
                        <a:t>», </a:t>
                      </a:r>
                      <a:r>
                        <a:rPr lang="ru-RU" sz="1000" dirty="0">
                          <a:effectLst/>
                        </a:rPr>
                        <a:t>редкими растениями и животными </a:t>
                      </a:r>
                      <a:r>
                        <a:rPr lang="ru-RU" sz="1000" dirty="0" smtClean="0">
                          <a:effectLst/>
                        </a:rPr>
                        <a:t>Ярославского  </a:t>
                      </a:r>
                      <a:r>
                        <a:rPr lang="ru-RU" sz="1000" dirty="0">
                          <a:effectLst/>
                        </a:rPr>
                        <a:t>края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Уточнять и закреплять правила поведения в природе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Воспитывать любовь, заботу, ответственность за свои поступки и бережное отношение к растениям и животным.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Игрушка-Незнайка</a:t>
                      </a:r>
                      <a:r>
                        <a:rPr lang="ru-RU" sz="1000" dirty="0">
                          <a:effectLst/>
                        </a:rPr>
                        <a:t>, иллюстрации птиц, пособие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кормушка с птицами</a:t>
                      </a:r>
                      <a:r>
                        <a:rPr lang="en-US" sz="1000" dirty="0">
                          <a:effectLst/>
                        </a:rPr>
                        <a:t>», </a:t>
                      </a:r>
                      <a:r>
                        <a:rPr lang="ru-RU" sz="1000" dirty="0">
                          <a:effectLst/>
                        </a:rPr>
                        <a:t>волшебная палочка, видеофильм, шапочки-маски, корм для птиц.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Красная книга</a:t>
                      </a:r>
                      <a:r>
                        <a:rPr lang="en-US" sz="1000" dirty="0">
                          <a:effectLst/>
                        </a:rPr>
                        <a:t>», </a:t>
                      </a:r>
                      <a:r>
                        <a:rPr lang="ru-RU" sz="1000" dirty="0">
                          <a:effectLst/>
                        </a:rPr>
                        <a:t>иллюстрации редких животных, видеофильм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Красная </a:t>
                      </a:r>
                      <a:r>
                        <a:rPr lang="ru-RU" sz="1000" dirty="0" smtClean="0">
                          <a:effectLst/>
                        </a:rPr>
                        <a:t>книга»</a:t>
                      </a:r>
                      <a:r>
                        <a:rPr lang="en-US" sz="1000" dirty="0" smtClean="0">
                          <a:effectLst/>
                        </a:rPr>
                        <a:t>, </a:t>
                      </a:r>
                      <a:r>
                        <a:rPr lang="ru-RU" sz="1000" dirty="0">
                          <a:effectLst/>
                        </a:rPr>
                        <a:t>игрушка-</a:t>
                      </a:r>
                      <a:r>
                        <a:rPr lang="ru-RU" sz="1000" dirty="0" err="1">
                          <a:effectLst/>
                        </a:rPr>
                        <a:t>Лунтик</a:t>
                      </a:r>
                      <a:r>
                        <a:rPr lang="ru-RU" sz="1000" dirty="0">
                          <a:effectLst/>
                        </a:rPr>
                        <a:t>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extLst>
                  <a:ext uri="{0D108BD9-81ED-4DB2-BD59-A6C34878D82A}">
                    <a16:rowId xmlns:a16="http://schemas.microsoft.com/office/drawing/2014/main" val="1980748362"/>
                  </a:ext>
                </a:extLst>
              </a:tr>
              <a:tr h="371917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Н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Д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Е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Я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1.«</a:t>
                      </a:r>
                      <a:r>
                        <a:rPr lang="ru-RU" sz="1400">
                          <a:effectLst/>
                        </a:rPr>
                        <a:t>Зимовка диких и домашних  животных</a:t>
                      </a:r>
                      <a:r>
                        <a:rPr lang="en-US" sz="1400">
                          <a:effectLst/>
                        </a:rPr>
                        <a:t>»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ru-RU" sz="110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2.</a:t>
                      </a:r>
                      <a:r>
                        <a:rPr lang="ru-RU" sz="1200">
                          <a:effectLst/>
                        </a:rPr>
                        <a:t>Изготовление плакатов на тему </a:t>
                      </a:r>
                      <a:r>
                        <a:rPr lang="en-US" sz="1200">
                          <a:effectLst/>
                        </a:rPr>
                        <a:t>«</a:t>
                      </a:r>
                      <a:r>
                        <a:rPr lang="ru-RU" sz="1200">
                          <a:effectLst/>
                        </a:rPr>
                        <a:t>Сохраним елку –красавицу наших лесов</a:t>
                      </a:r>
                      <a:r>
                        <a:rPr lang="en-US" sz="1200">
                          <a:effectLst/>
                        </a:rPr>
                        <a:t>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Учить детей замечать сезонные изменения в жизни животных.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Уточнить </a:t>
                      </a:r>
                      <a:r>
                        <a:rPr lang="ru-RU" sz="1000" dirty="0">
                          <a:effectLst/>
                        </a:rPr>
                        <a:t>признаки домашних и диких животных.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Показать </a:t>
                      </a:r>
                      <a:r>
                        <a:rPr lang="ru-RU" sz="1000" dirty="0">
                          <a:effectLst/>
                        </a:rPr>
                        <a:t>роль человека в жизни домашних животных.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endParaRPr lang="ru-RU" sz="9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Развивать </a:t>
                      </a:r>
                      <a:r>
                        <a:rPr lang="ru-RU" sz="1000" dirty="0">
                          <a:effectLst/>
                        </a:rPr>
                        <a:t>все психические процессы, познавательную активность детей, социальные навыки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Воспитывать любовь, заботу и бережное отношение к окружающему миру.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Расширять и закреплять знания детей о сосне и её полезных свойствах. </a:t>
                      </a:r>
                      <a:endParaRPr lang="ru-RU" sz="1000" dirty="0" smtClean="0">
                        <a:effectLst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Учить </a:t>
                      </a:r>
                      <a:r>
                        <a:rPr lang="ru-RU" sz="1000" dirty="0">
                          <a:effectLst/>
                        </a:rPr>
                        <a:t>детей придумывать содержание плаката, направленного на сохранение елок, изображать его</a:t>
                      </a:r>
                      <a:r>
                        <a:rPr lang="ru-RU" sz="1000" dirty="0" smtClean="0">
                          <a:effectLst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effectLst/>
                        </a:rPr>
                        <a:t> </a:t>
                      </a:r>
                      <a:r>
                        <a:rPr lang="ru-RU" sz="1000" dirty="0">
                          <a:effectLst/>
                        </a:rPr>
                        <a:t>Воспитывать бережное отношение к растениям, стремление заботиться.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Аудиозапись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Голоса животных</a:t>
                      </a:r>
                      <a:r>
                        <a:rPr lang="en-US" sz="1000" dirty="0">
                          <a:effectLst/>
                        </a:rPr>
                        <a:t>», </a:t>
                      </a:r>
                      <a:r>
                        <a:rPr lang="ru-RU" sz="1000" dirty="0">
                          <a:effectLst/>
                        </a:rPr>
                        <a:t>иллюстрации </a:t>
                      </a:r>
                      <a:r>
                        <a:rPr lang="ru-RU" sz="1000" dirty="0" err="1">
                          <a:effectLst/>
                        </a:rPr>
                        <a:t>домаш</a:t>
                      </a:r>
                      <a:r>
                        <a:rPr lang="ru-RU" sz="1000" dirty="0">
                          <a:effectLst/>
                        </a:rPr>
                        <a:t>. и диких жив., модели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Дикие животные</a:t>
                      </a:r>
                      <a:r>
                        <a:rPr lang="en-US" sz="1000" dirty="0">
                          <a:effectLst/>
                        </a:rPr>
                        <a:t>», «</a:t>
                      </a:r>
                      <a:r>
                        <a:rPr lang="ru-RU" sz="1000" dirty="0">
                          <a:effectLst/>
                        </a:rPr>
                        <a:t>Домашние животные</a:t>
                      </a:r>
                      <a:r>
                        <a:rPr lang="en-US" sz="1000" dirty="0">
                          <a:effectLst/>
                        </a:rPr>
                        <a:t>».</a:t>
                      </a:r>
                      <a:endParaRPr lang="ru-RU" sz="1100" dirty="0">
                        <a:effectLst/>
                      </a:endParaRP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</a:rPr>
                        <a:t>Д./и </a:t>
                      </a:r>
                      <a:r>
                        <a:rPr lang="en-US" sz="1000" dirty="0">
                          <a:effectLst/>
                        </a:rPr>
                        <a:t>«</a:t>
                      </a:r>
                      <a:r>
                        <a:rPr lang="ru-RU" sz="1000" dirty="0">
                          <a:effectLst/>
                        </a:rPr>
                        <a:t>Узнай дерево по коре</a:t>
                      </a:r>
                      <a:r>
                        <a:rPr lang="en-US" sz="1000" dirty="0">
                          <a:effectLst/>
                        </a:rPr>
                        <a:t>», </a:t>
                      </a:r>
                      <a:r>
                        <a:rPr lang="ru-RU" sz="1000" dirty="0">
                          <a:effectLst/>
                        </a:rPr>
                        <a:t>дед Мороз, ватман, карандаши, восковые мелки, краски, губки, вода.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6746" marR="66746" marT="0" marB="0"/>
                </a:tc>
                <a:extLst>
                  <a:ext uri="{0D108BD9-81ED-4DB2-BD59-A6C34878D82A}">
                    <a16:rowId xmlns:a16="http://schemas.microsoft.com/office/drawing/2014/main" val="29399745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478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2868448"/>
              </p:ext>
            </p:extLst>
          </p:nvPr>
        </p:nvGraphicFramePr>
        <p:xfrm>
          <a:off x="836712" y="1259632"/>
          <a:ext cx="5286412" cy="6530626"/>
        </p:xfrm>
        <a:graphic>
          <a:graphicData uri="http://schemas.openxmlformats.org/drawingml/2006/table">
            <a:tbl>
              <a:tblPr/>
              <a:tblGrid>
                <a:gridCol w="372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486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7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67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200">
                          <a:latin typeface="+mj-lt"/>
                          <a:ea typeface="Times New Roman"/>
                          <a:cs typeface="Times New Roman"/>
                        </a:rPr>
                        <a:t>1.«Круговорот воды в природе»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Times New Roman"/>
                          <a:cs typeface="Times New Roman"/>
                        </a:rPr>
                        <a:t>«Это волшебница - вода»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Вода и её загрязнение</a:t>
                      </a:r>
                      <a:r>
                        <a:rPr lang="en-US" sz="140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Продолжать знакомить детей с тремя агрегатными состояниями воды. Выявить взаимоотношения воды, снега и льда. Закрепить основные свойства воды, льда, снега, пара. Дать знания об исследованиях воды человеком. Сформировать понимание, что от качества воды зависит жизнь и здоровье всего живого, необходимости в экономии воды. Развивать способность анализировать и обобщать, </a:t>
                      </a:r>
                      <a:r>
                        <a:rPr lang="ru-RU" sz="1200" dirty="0" err="1">
                          <a:latin typeface="+mj-lt"/>
                          <a:ea typeface="Times New Roman"/>
                          <a:cs typeface="Times New Roman"/>
                        </a:rPr>
                        <a:t>коммуникативность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. Воспитывать доброту, отзывчивость, бережное отношение друг к другу. Воспитывать бережное отношение к природным ресурсам.</a:t>
                      </a: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Обучающие видеофильмы «География для самых маленьких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О воде живой и мертвой», «Берегите воду». Экологическая сказка «Как люди речку обидели». Вода, ёмкости,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Лунтик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, иллюстрации, мяч, модель «Круговорот»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0906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1.«Через добрые дела можно стать юным экологом»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>
                          <a:latin typeface="+mj-lt"/>
                          <a:ea typeface="Times New Roman"/>
                          <a:cs typeface="Times New Roman"/>
                        </a:rPr>
                        <a:t>Приборы – помощники</a:t>
                      </a:r>
                      <a:r>
                        <a:rPr lang="en-US" sz="140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Times New Roman"/>
                          <a:cs typeface="Times New Roman"/>
                        </a:rPr>
                        <a:t>Дать детям новое понятие – экология, эколог. Показать, что юный эколог – это ребенок, который любит природу, заботится о живых существах. Воспитывать у детей стремление заботиться об окружающей природе.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+mj-lt"/>
                          <a:ea typeface="Times New Roman"/>
                          <a:cs typeface="Times New Roman"/>
                        </a:rPr>
                        <a:t>Познакомить с термометром, его устройством: для чего он используется, как действует. Измерение температуры воздуха. Доступно объяснить о положительной и отрицательной температуре. Познакомить с приборами для наблюдения – микроскопом, лупой, подзорной трубой, биноклем, телескопом. Развивать у детей умение пользоваться приборами-помощниками. Воспитывать аккуратность при работе с приборами.</a:t>
                      </a: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Правила поведения человека в природе. Роль человека в природно-охранительной работе. Модель «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Сухое дерево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». Стенд «Панорама добрых дел»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Комнатный, водный, медицинский термометры, модели термометра, вода холодная и горячая, лёд, лупы, бинокль, микроскоп, иллюстрации.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1388" marR="4138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142984" y="785786"/>
            <a:ext cx="621505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январь 2019г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5074087"/>
              </p:ext>
            </p:extLst>
          </p:nvPr>
        </p:nvGraphicFramePr>
        <p:xfrm>
          <a:off x="714355" y="857224"/>
          <a:ext cx="5572165" cy="7595050"/>
        </p:xfrm>
        <a:graphic>
          <a:graphicData uri="http://schemas.openxmlformats.org/drawingml/2006/table">
            <a:tbl>
              <a:tblPr/>
              <a:tblGrid>
                <a:gridCol w="3929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83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49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68863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8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1.«Что мы знаем о воздухе»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Как рождается ветер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Расширить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, систематизировать и обобщить знания о свойствах воздуха и способами его обнаружения.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значение воздуха в жизни человека и других живых организмов.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познавательную активность в процессе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экспер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-я, навыки проведения опытов, способность сравнивать, делать выводы. Воспитывать бережное отношение к 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окружающей среде.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Дать представление о движении воздуха (ветре). Показать детям роль ветра в природе и жизни человека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Закреплять знания детей о воздухе.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познавательную активность</a:t>
                      </a: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Вертушки, надувные игрушки, шарики, иллюстрации, свечи, вода в стаканчиках,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коктейльные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трубочки, камни, полиэтиленовые мешки. Видеофильмы 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что такое воздух?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Как рождается ветер?</a:t>
                      </a: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0641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8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1.«Камни, песок, глина»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2.«Почему белые медведи не живут в лесу?»</a:t>
                      </a: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знания детей: песок  –сыпучесть, 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рыхлость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Глина – плотность, пластичность, вязкость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Отличительные признаки камней. Развивать умение выстраивать гипотезу и сравнивать ее с результатом; познавательные способности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Воспитывать бережное отношение к природе.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Приспособление животных к жизни в природных условиях.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Обозначить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закон природы: все животные живут в тех местах, к которым они приспособлены</a:t>
                      </a: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Емкости для пересыпания, с песком и глиной, лупы, сита, доски для лепки, вода, модель обследования предмета, песочные часы, деревянные палочки. </a:t>
                      </a:r>
                      <a:r>
                        <a:rPr lang="ru-RU" sz="1200" dirty="0" err="1">
                          <a:latin typeface="+mj-lt"/>
                          <a:ea typeface="Times New Roman"/>
                          <a:cs typeface="Times New Roman"/>
                        </a:rPr>
                        <a:t>Дем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. матер. 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Животные Севера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видеофильм 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Животные Севера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1591" marR="5159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27799"/>
              </p:ext>
            </p:extLst>
          </p:nvPr>
        </p:nvGraphicFramePr>
        <p:xfrm>
          <a:off x="764704" y="977552"/>
          <a:ext cx="5400601" cy="7516415"/>
        </p:xfrm>
        <a:graphic>
          <a:graphicData uri="http://schemas.openxmlformats.org/drawingml/2006/table">
            <a:tbl>
              <a:tblPr/>
              <a:tblGrid>
                <a:gridCol w="508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08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34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822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9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9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682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1.«Комнатные растения – живой организм»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2.Влаголюбивые, засухоустойчивые растения. Светолюбивые и теневыносливые.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Объяснить понятие  «комнатные растения». Учить узнавать и называть 5-6 комнатных растений по форме, окраске листьев, цветов, стеблей. Показать приспособления растений к климатическим условиям 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 средней полосы.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Воспитывать любовь и заботу к растениям.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Показать зависимость роста комнатных растений от условий. Дать представление о влаголюбивых и засухоустойчивых, светолюбивых и теневыносливых растениях. Закреплять представления детей о потребности растения в почве, воде, свете, тепле. Воспитывать ответственность, аккуратность, самоконтроль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err="1" smtClean="0">
                          <a:latin typeface="+mj-lt"/>
                          <a:ea typeface="Times New Roman"/>
                          <a:cs typeface="Times New Roman"/>
                        </a:rPr>
                        <a:t>саморегуляцию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5-6 комнатных растений с различными стеблями, листьями, цветами. Лейки с водой, салфетки для протирания листьев. Модели «Что нужно растениям?», «Как ухаживать за комнатными </a:t>
                      </a:r>
                      <a:r>
                        <a:rPr lang="ru-RU" sz="1200" dirty="0" err="1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расте-ниями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матрешка.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1957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1.«Обитатели нашего уголка природы, волнистые попугайчики»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2.«Зимние явления в неживой природе»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детей ухаживать за попугаями.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особенности внешнего вида, поведения, навыки ухода за волнистыми попугайчиками. Закрепить обобщенное понятие «птицы».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Воспитывать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ответственность, аккуратность, самоконтроль и </a:t>
                      </a:r>
                      <a:r>
                        <a:rPr lang="ru-RU" sz="1200" dirty="0" err="1">
                          <a:latin typeface="+mj-lt"/>
                          <a:ea typeface="Times New Roman"/>
                          <a:cs typeface="Times New Roman"/>
                        </a:rPr>
                        <a:t>саморегуляцию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Уточнить и закрепить знания детей о зимних явлениях в неживой природе 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Ярославского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края: холодно, дует холодный, порывистый ветер, зима длинная. Развивать способность анализировать и обобщать, </a:t>
                      </a:r>
                      <a:r>
                        <a:rPr lang="ru-RU" sz="1200" dirty="0" err="1">
                          <a:latin typeface="+mj-lt"/>
                          <a:ea typeface="Times New Roman"/>
                          <a:cs typeface="Times New Roman"/>
                        </a:rPr>
                        <a:t>коммуникативность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Воспитывать доброту, отзывчивость, бережное отношение друг к другу. </a:t>
                      </a: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Попугаи в клетке, корм для попугаев, тряпочки, модель «Особенности строения птиц», видеофильм, аудиозапись птичьих голосов.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Модель «Времена года», видеофильм «Как лето зиму сменяет», д./и. «Как солнце обогревает планеты». Иллюстрации зимы и зимних явлений.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4077" marR="3407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1903102" y="721999"/>
            <a:ext cx="462338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февраль 2019г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7524370"/>
              </p:ext>
            </p:extLst>
          </p:nvPr>
        </p:nvGraphicFramePr>
        <p:xfrm>
          <a:off x="928670" y="928662"/>
          <a:ext cx="5356678" cy="7903920"/>
        </p:xfrm>
        <a:graphic>
          <a:graphicData uri="http://schemas.openxmlformats.org/drawingml/2006/table">
            <a:tbl>
              <a:tblPr/>
              <a:tblGrid>
                <a:gridCol w="3722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74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64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4049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842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1.«Животные жарких  стран»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2.Сравнение диких и домашних животных</a:t>
                      </a: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Приспособление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животных к жизни в природных условиях.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Дать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первоначальное представление о пустыне, растениях и животных пустыни.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Доступно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рассказать о приспособлении всего живого к погодным условиям пустыни.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Обозначить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закон природы: все животные живут в тех местах, к которым они приспособлены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Расширить и уточнить представления детей о диких и домашних животных, дать представление о верблюде и кабане (внешний вид, среда обитания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).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Показать роль человека в жизни домашних животных. </a:t>
                      </a: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Демонстрационный материал, модель «Животные жарких стран», картинки с изображением животных жарких стран. Игра «Зоопарк». Аудиозапись «Голоса животных», иллюстрации домашних и диких животных, модели «Дикие животные», «Домашние животные».</a:t>
                      </a: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1971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1.«Беседа о зимующих птицах»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2.Комплексное занятие  «Пройдет зима холодная…»</a:t>
                      </a: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распознавать зимующих птиц по внешнему облику, поведению, издаваемым звукам. Сезонные изменения в жизни птиц.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Воспитывать любовь и заботу. Обобщение знаний детей о зиме. Показать зависимость всего живого от условий 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окружающей 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среды. </a:t>
                      </a: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способность анализировать и обобщать, </a:t>
                      </a:r>
                      <a:r>
                        <a:rPr lang="ru-RU" sz="1100" dirty="0" err="1">
                          <a:latin typeface="+mj-lt"/>
                          <a:ea typeface="Times New Roman"/>
                          <a:cs typeface="Times New Roman"/>
                        </a:rPr>
                        <a:t>коммуникативность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. Воспитывать доброту, отзывчивость, бережное отношение друг к другу.</a:t>
                      </a: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Дидактическая игра по классификации птиц. Иллюстрации зимующих птиц.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Модель «Времена года», видеофильм «Как лето зиму сменяет», д./и. «Как солнце обогревает планеты». Иллюстрации зимы и зимних явлений.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50837" marR="5083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9361381"/>
              </p:ext>
            </p:extLst>
          </p:nvPr>
        </p:nvGraphicFramePr>
        <p:xfrm>
          <a:off x="692696" y="1299123"/>
          <a:ext cx="5572164" cy="6663820"/>
        </p:xfrm>
        <a:graphic>
          <a:graphicData uri="http://schemas.openxmlformats.org/drawingml/2006/table">
            <a:tbl>
              <a:tblPr/>
              <a:tblGrid>
                <a:gridCol w="3913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59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18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00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921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1.«Как солнце жизнь дает земле»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 «Мой край родной, заповедные места»</a:t>
                      </a: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Уточнить роль солнца как источника света и тепла в жизни живых существ. </a:t>
                      </a: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В Ярославском крае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зима длинная, весна – стремительная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Формировать знания о заповедниках 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Ярославского 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края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 Продолжать изучение 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«Красной 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книги».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Показать необходимость охраны редких видов животных  и растений. </a:t>
                      </a: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Воспитывать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бережное отношение к природе родного края.</a:t>
                      </a: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Макет  «Солнечная система»,</a:t>
                      </a:r>
                      <a:r>
                        <a:rPr lang="ru-RU" sz="105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обучающий фильм «География для самых маленьких», д./и. «Солнечная система», иллюстрации, мультимедийная презентация.«Красная книга», иллюстрации редких животных и растений, видеофильм «Красная </a:t>
                      </a:r>
                      <a:r>
                        <a:rPr lang="ru-RU" sz="105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книга»</a:t>
                      </a:r>
                      <a:endParaRPr lang="ru-RU" sz="105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0208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5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1.«Весенние явления в неживой природе»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 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Размножение растений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Учить детей замечать увеличение дня и укорачивание ночи, появление, проталин и сосулек, взаимосвязь с живой природой. Подвести к пониманию, что весна в 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родном крае 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приходит позже, чем в 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южные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регионы. Упражнять в сравнении признаков зимы и весны.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Закреплять представления детей о потребности растения в свете и тепле как необходимых условиях его развития. Поощрять желание трудиться. Закрепить представления что семя – конечная стадия роста однолетнего растения, для продолжения жизни. Формировать  представления о том, как нужно ухаживать за растениями. Учить пересаживать комнатные растения. Познакомить со способами вегетативного размножения комнатных растений (черенками, усами, листьями)Воспитывать аккуратность, трудолюбие, интерес к посадке, любовь. </a:t>
                      </a: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Модель «Влияние света, тепла, воды на жизнь», иллюстрации зимы и весны, видеофильм «Времена года», мяч, д./и. «Когда это бывает?».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Кашпо с землей, черенки, побеги, листовые черенки, семена растений, лейки, палочки для рыхления, лопатки, модели «Что нужно растениям», «Как ухаживать за </a:t>
                      </a:r>
                      <a:r>
                        <a:rPr lang="ru-RU" sz="1050" dirty="0" err="1">
                          <a:latin typeface="+mj-lt"/>
                          <a:ea typeface="Times New Roman"/>
                          <a:cs typeface="Times New Roman"/>
                        </a:rPr>
                        <a:t>раст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».</a:t>
                      </a:r>
                    </a:p>
                  </a:txBody>
                  <a:tcPr marL="36586" marR="3658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928694" y="714348"/>
            <a:ext cx="592930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март 2019г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3482737"/>
              </p:ext>
            </p:extLst>
          </p:nvPr>
        </p:nvGraphicFramePr>
        <p:xfrm>
          <a:off x="928670" y="1142976"/>
          <a:ext cx="5286412" cy="7273170"/>
        </p:xfrm>
        <a:graphic>
          <a:graphicData uri="http://schemas.openxmlformats.org/drawingml/2006/table">
            <a:tbl>
              <a:tblPr/>
              <a:tblGrid>
                <a:gridCol w="2867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2000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865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931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46317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1.«Зеленая служба Айболита: посев семян на рассаду»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Особенности жизни зверей весной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5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Закрепление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навыков по уходу за комнатными растениями. Показать зависимость роста растений от условий окружающей среды,  болезни и вредители </a:t>
                      </a:r>
                      <a:r>
                        <a:rPr lang="ru-RU" sz="1050" dirty="0" smtClean="0">
                          <a:latin typeface="+mj-lt"/>
                          <a:ea typeface="Times New Roman"/>
                          <a:cs typeface="Times New Roman"/>
                        </a:rPr>
                        <a:t>растений. 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Учить детей определению хорошего или плохого состояния растений по внешним признакам, выявлению недостающих условий, способам ухода, которые могут их восполнить.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Учить замечать особенности жизни зверей весной. Уточнить что изменения в живой природе связаны с потеплением и появлением необходимых условий для жизни растений и животных.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Огород на окне». Семена, ящики с землёй, лопатки, палочки для рыхления, лейки, модели «Что нужно растениям», «Как ухаживать за </a:t>
                      </a:r>
                      <a:r>
                        <a:rPr lang="ru-RU" sz="1400" dirty="0" err="1">
                          <a:latin typeface="+mj-lt"/>
                          <a:ea typeface="Times New Roman"/>
                          <a:cs typeface="Times New Roman"/>
                        </a:rPr>
                        <a:t>раст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Видеофильм «Дикая природа», «Весна в лесу», модель «Дикие животные».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0861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7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1.«О животных, которых не любят»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2.«Когда животных в природе становится много или мало»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+mj-lt"/>
                          <a:ea typeface="Times New Roman"/>
                          <a:cs typeface="Times New Roman"/>
                        </a:rPr>
                        <a:t>Способствовать формированию знаний детей о пауках, жабах, змеях; понимания целостности окружающего мира, зависимости одного вида животных от другого. Формировать правила поведения с этими животными. Раскрывать необоснованность мотивов преследования людьми некоторых нелюбимых животных. Воспитывать у детей гуманные чувства к нелюбимым и незаслуженно преследуемым людьми животным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Учить замечать нарушение равновесия в природе. Способствовать формированию понимания взаимосвязи обитателей леса, цепочек питания. Развивать способность анализировать и обобщать, </a:t>
                      </a:r>
                      <a:r>
                        <a:rPr lang="ru-RU" sz="1050" dirty="0" err="1">
                          <a:latin typeface="+mj-lt"/>
                          <a:ea typeface="Times New Roman"/>
                          <a:cs typeface="Times New Roman"/>
                        </a:rPr>
                        <a:t>коммуникативность</a:t>
                      </a:r>
                      <a:r>
                        <a:rPr lang="ru-RU" sz="1050" dirty="0">
                          <a:latin typeface="+mj-lt"/>
                          <a:ea typeface="Times New Roman"/>
                          <a:cs typeface="Times New Roman"/>
                        </a:rPr>
                        <a:t>. Воспитывать доброту, отзывчивость, бережное отношение друг к другу.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 животных, модели «Дикие животные», «Паук в паутине». Игрушки-животные. Мяч, волшебная палочка.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Дидактическая игра «Невидимые нити», «Пищевые цепочки». 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656381"/>
              </p:ext>
            </p:extLst>
          </p:nvPr>
        </p:nvGraphicFramePr>
        <p:xfrm>
          <a:off x="836712" y="1254638"/>
          <a:ext cx="5286413" cy="7554598"/>
        </p:xfrm>
        <a:graphic>
          <a:graphicData uri="http://schemas.openxmlformats.org/drawingml/2006/table">
            <a:tbl>
              <a:tblPr/>
              <a:tblGrid>
                <a:gridCol w="372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27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286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114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1.«Мы туристы»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(экскурсия)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2.«Сравнение рыб и лягушек»</a:t>
                      </a: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Закреплять экологически грамотное и безопасное для здоровья человека поведение в природе, умения вести себя на природе: не ломать кустов и деревьев, не оставлять в местах отдыха мусор.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Закреплять представление о приспособлении диких животных к жизни в природных условиях/маскировка лягушки/, правила поведения в природе.  Формировать обобщенное представление: рыбы – водные обитатели, лягушки – и воды и суши.</a:t>
                      </a: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Рюкзаки, знаки поведения в природе, мешки для мусора, корзинки, лупы.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Рыбы в аквариумах, иллюстрации рыб и лягушек. Д./и. «Пищевые цепочки», Чей дом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42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1.«Мы в ответе за тех, кого приручили»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Земля – живая планета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Познакомить с новыми сведениями о жизни животных уголка природы, рассказать, как за ними ухаживать. Обобщить представления о том, что животные, растения – живые существа и нуждаются в определенных условиях жизни, удовлетворяющих их потребности.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Необходимость создания соответствующих условий, близких к природным.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Жизнь на Земле, общие условия для растений, животных и людей. Закрепить экологически грамотное и безопасное для здоровья человека поведение в природе Воспитывать чувство гордости за свою планету: она единственная в Солнечной системе «живая» планета, является общим домом для всего живого, этот дом надо беречь.</a:t>
                      </a: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Попугаи в клетке, полевая мышь в клетке, черепаха в террариуме, рыбы в аквариумах. Д./и. «Кто, чем питается». Модель ухода за домашними животными.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Листы, карандаши, краски, глобус. Дидактическая игра « Где чей дом?». Выпуск листовок, плакатов 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Сбережем планету нашу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». 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35603" marR="3560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1214422" y="714348"/>
            <a:ext cx="585786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апрель 2019г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6621929"/>
              </p:ext>
            </p:extLst>
          </p:nvPr>
        </p:nvGraphicFramePr>
        <p:xfrm>
          <a:off x="785794" y="785787"/>
          <a:ext cx="5286413" cy="7607321"/>
        </p:xfrm>
        <a:graphic>
          <a:graphicData uri="http://schemas.openxmlformats.org/drawingml/2006/table">
            <a:tbl>
              <a:tblPr/>
              <a:tblGrid>
                <a:gridCol w="3728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8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28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58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4292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1.«Планета Земля в опасности»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2.«Море бывает в беде»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Дать представление о планете Земля, об обитателях Земли. Закреплять представления, чтобы сохранить нашу планету, надо с детства любить природу, изучать её, бережно с ней обращаться.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Поддерживать детей в соблюдении экологических правил, вовлекать в элементарную природоохранную деятельность. Формировать потребность и желание жить в гармонии с природой.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Приспособление диких животных к жизни в природных условиях. Показать положительное и отрицательное отношение современного человека с природой. Факты отрицательного воздействия человека на природу. Учить соблюдать правила поведения на водоёмах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Глобус, обучающие видеофильмы, знаки поведения в природе. Маски-шапочки животных. Иллюстрации редких животных и растений. 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Правила поведения на водоёмах, модель «Подводный мир», иллюстрации морей и океанов, обучающий фильм. </a:t>
                      </a: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Мультимедийная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подборка.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780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0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1.«У воды, на воде»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(целевая прогулка на р. </a:t>
                      </a:r>
                      <a:r>
                        <a:rPr lang="ru-RU" sz="1400" dirty="0" err="1" smtClean="0">
                          <a:latin typeface="+mj-lt"/>
                          <a:ea typeface="Times New Roman"/>
                          <a:cs typeface="Times New Roman"/>
                        </a:rPr>
                        <a:t>Печегда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)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детей замечать сезонные изменения на водоемах. Закреплять знания: водоем как среда обитания животных и растений. Дать понятие «ледоход». Способствовать формированию бережного отношения к природе родного края. Воспитывать любовь, заботу, сочувствие, сопереживание.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Экологическая игра «Берегите воду». Д./и. «Кто заметит первым», «Угадай-ка». Рюкзаки, знаки правильного поведения на водоёме.</a:t>
                      </a:r>
                    </a:p>
                  </a:txBody>
                  <a:tcPr marL="45873" marR="4587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ChangeArrowheads="1"/>
          </p:cNvSpPr>
          <p:nvPr/>
        </p:nvSpPr>
        <p:spPr bwMode="auto">
          <a:xfrm>
            <a:off x="500042" y="489022"/>
            <a:ext cx="6072230" cy="80329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Факультатив</a:t>
            </a:r>
            <a:r>
              <a:rPr lang="en-US" sz="2400" dirty="0" smtClean="0"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"Природа и фантазия".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Факультатив работает в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течение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учебного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года: сентябрь-май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включительно, один раз в неделю - среда.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План факультатива рассчитан на год. Количество детей, посещающих факультатив - 6 детей. Возраст детей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- от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5 до 6 лет.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Пояснительная записка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Факультатив "Природа и фантазия" имеет экологическую направленность, которая определена особой актуальностью экологического образования в современных условиях.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Так как проблемы экологии в последние годы выдвигаются на 1-ый план, то необходимо углублять знания детей в этой области. Приобщение детей к экологической культуре необходимо начинать с детства, так как в этом возрасте легче всего приобщить детей к природе, научить любить и охранять природу.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Дети учатся наблюдать за изменениями, происходящими в природе и делать выводы, занимаясь на факультативе, дети обогащают свой запас знаний новыми знаниями о природных явлениях. Это воспитывает у них любознательность, бережное отношение к природе, желание знать больше.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 изучении тем, предусмотренных факультативом, развивается мышление образное и конкретное; зрительная и слуховая память; речь, внимание, восприятие.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В основу содержания факультатива легла программа С.Н.Николаевой "Юный эколог", которая предполагает формирование у детей осознанно-правильного отношения к природным явлениям и объектам, которые окружают их, и с которой они знакомятся в дошкольном детстве и формирование у дошкольников экологической культуры посредством их приобщения к ценностным основам отношения к природе.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Основная цель работы факультатива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600" b="1" i="0" u="none" strike="noStrike" cap="none" normalizeH="0" baseline="0" dirty="0" smtClean="0">
              <a:ln>
                <a:noFill/>
              </a:ln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Привить основы экологической культуры дошкольникам, показать взаимосвязь живых организмов и неживой природы, влияние человека на окружающий мир.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Работа факультатива "Природа и фантазия" призвана решать следующие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задачи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формирование основ экологической культуры в процессе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5475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9847897"/>
              </p:ext>
            </p:extLst>
          </p:nvPr>
        </p:nvGraphicFramePr>
        <p:xfrm>
          <a:off x="836712" y="1316455"/>
          <a:ext cx="5286412" cy="7144998"/>
        </p:xfrm>
        <a:graphic>
          <a:graphicData uri="http://schemas.openxmlformats.org/drawingml/2006/table">
            <a:tbl>
              <a:tblPr/>
              <a:tblGrid>
                <a:gridCol w="37282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748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327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54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948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</a:t>
                      </a:r>
                      <a:r>
                        <a:rPr lang="ru-RU" sz="9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endParaRPr lang="ru-RU" sz="9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1461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1.«Беседа о 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j-lt"/>
                          <a:ea typeface="Times New Roman"/>
                          <a:cs typeface="Times New Roman"/>
                        </a:rPr>
                        <a:t>    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Весне»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2.«Этот удивительный мир насекомых»</a:t>
                      </a: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видеть сезонные изменения в природе. Углубить, уточнить и закрепить знания детей о взаимосвязи живой и неживой природы; о весенних работах на огороде, в саду, в поле. Продолжать учить детей ведению календаря природы на местном уровне.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Уточнить и углубить знания детей о многообразии насекомых. Способствовать формированию знаний о сезонных изменениях в жизни насекомых, о сроках пробуждения насекомых: пчелы, жуки, бабочки, муравьи, комары.</a:t>
                      </a: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Обучающий фильм «Весна», иллюстрации с изображением весны, д./и. «Когда это бывает?», календари природы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 с изображением насекомых, картинки, видеофильм.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43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9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 1.«Встречаем птиц»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latin typeface="+mj-lt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 2.«Экскурсия в парк»</a:t>
                      </a: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Совершенствовать знания о перелетных птицах. Уточнить особенности строения птиц, сезонные изменения в жизни птиц (гнездование, высиживание из яиц птенцов) Первый прилет стрижей, ласточек, скворцов…; затем водоплавающих уток, лебедей, гусей. Классификация птиц: насекомоядные, водоплавающие, зерноядные, хищные, всеядные.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Продолжать учить детей устанавливать связи и зависимости между изменениями в живой и неживой природе. Закреплять экологически грамотное и безопасное для здоровья человека поведение в природе, умения вести себя на природе: не ломать кустов и деревьев, не оставлять в местах отдыха мусор. Учить замечать деревья и кустарники с первыми листьями. Закреплять знания о периодах наступления весны 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в Ярославском 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крае; о разнообразии </a:t>
                      </a: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видов 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растений в природе, их характерные признаки, названия. Воспитывать бережное отношение к окружающему миру, любовь к родному краю.</a:t>
                      </a: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Обучающий видеофильм, звукозапись «Голоса птиц», иллюстрации птиц, модель «Признаки птиц».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Опорные картинки, схемы.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Иллюстрации с изображением весны, д./и. «Когда это бывает?», мяч, игрушка-Буратино.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46" y="857224"/>
            <a:ext cx="650081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май 2019г.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4933923"/>
              </p:ext>
            </p:extLst>
          </p:nvPr>
        </p:nvGraphicFramePr>
        <p:xfrm>
          <a:off x="836712" y="683568"/>
          <a:ext cx="5328592" cy="71320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310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0226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7350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18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111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dirty="0"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Растения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 весной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Берегите первоцветы</a:t>
                      </a:r>
                      <a:r>
                        <a:rPr lang="en-US" sz="16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6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детей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наблюдательности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: набухают почки, появляются листья и цветы, трава.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и расширить знания детей о разнообразии видов растений в природе.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Закреплять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знание названий растений.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Продолжать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формировать знания о растительном мире 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родного края. </a:t>
                      </a: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способности анализировать и сравнивать: дерево – куст, куст – трава.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Воспитывать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эстетическое отношение к растениям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Учить распознавать и называть первые весенние цветы 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 листьям и цветам.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Уточнить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роль растений в жизни человека и природной среды в целом.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Закрепить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особенности строения и назначения всех органов растений.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l"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Закрепить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представления что семя – конечная стадия роста однолетнего растения, для продолжения жизни.</a:t>
                      </a: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обучающий видеофильм «Растения весной», картины и иллюстрации с изображением весны и растений. Волшебная палочка</a:t>
                      </a:r>
                      <a:r>
                        <a:rPr lang="ru-RU" sz="1600" dirty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76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 4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неделя</a:t>
                      </a:r>
                      <a:endParaRPr lang="ru-RU" sz="16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Диагностика</a:t>
                      </a:r>
                      <a:endParaRPr lang="ru-RU" sz="16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23275" marR="23275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25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714356" y="714348"/>
            <a:ext cx="5643602" cy="7725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Диагностический инструментарий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для детей 5 -6 лет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 экологическому развитию.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ПЕРВИЧНАЯ  ДИАГНОСТИКА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(начало учебного года)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1.Представления о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характер представлений ребёнка о признаках живого; выяснить, имеет ли ребёнок представления о потребностях живых организмов, условиях для жизни.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 – 8 картинок с изображением объектов живой и неживой природы; предметов, созданных человеком: растение, животные (птица, рыба, насекомое, зверь), солнце, автомобиль, самолёт.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Индивидуальная беседа с ребёнком. Ребёнку предлагается из набора картинок выбрать объекты живой природы. После этого задаются вопросы: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догадался, что всё это живое?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Почему ты считаешь, что (называется объект) живой?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Что нужно (называется объект) для хорошей жизни? Без чего он не может прожить?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Выяснить, имеет ли ребёнок представление о разнообразии растений, местах их произрастания.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Дидактическая игра «Что, где растёт?»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 ребёнком проводится игра «Что, где растёт?»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Выяснить, знает ли ребёнок части растений и их функции.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Рабочий лист с диагностическим заданием 1.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Ребёнку предлагается выполнить задание и объяснить свой выбор.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Выяснить, имеет ли ребёнок представления о стадиях роста растений.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Рабочий лист с диагностическим заданием 2.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 Ребёнку предлагается выполнить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642918" y="714348"/>
            <a:ext cx="5715040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представление ребёнка о многообразии животных и местах их обитания.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Большие дидактические картины: лес, луг, водоём, деревенский дворик; картинки с изображениями животных: 3 – 4 птицы, рыбы,  насекомые (жук, стрекоза, бабочка, муха), лягушка, 3 – 4 вида домашних и диких животных.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Ребёнку предлагается назвать животных, поместить на картины в зависимости от мест их обитания и обосновать свой выбор.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6.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представления ребёнка о назначении основных частей тела животных.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Рабочий лист с диагностическим заданием 3.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Ребёнку предлагается выполнить задание и объяснить свой выбор.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Выяснить имеет ли ребёнок представление о сезонных изменениях в жизни растений, животных, человека.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Сюжетные картинки с изображениями времён года и видов труда людей в разные сезоны года.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Проводится индивидуальная беседа с ребёнком по сюжетным картинкам: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Какое это время года?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Почему деревья так выглядят?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изменяется жизнь животных (называется время года)?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8.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Изучить особенности понимания ребёнком ценности природных объектов.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Индивидуальная беседа с ребёнком: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Любишь ли ты животных и растения?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С какими живыми существами тебе нравится встречаться? Почему?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Зачем нужны животные и растения?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Могут ли люди прожить без животных и растений? Почему?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- Могут ли люди прожить без других людей? Почему?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"/>
          <p:cNvSpPr>
            <a:spLocks noChangeArrowheads="1"/>
          </p:cNvSpPr>
          <p:nvPr/>
        </p:nvSpPr>
        <p:spPr bwMode="auto">
          <a:xfrm>
            <a:off x="714356" y="1142976"/>
            <a:ext cx="5572164" cy="72943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9.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представления ребёнка о нормах отношения к живому.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Картинки с изображениями примеров правильного и неправильного поведения детей в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Индивидуальная беседа с ребёнком: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поступил мальчик (девочка)? Почему?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бы ты поступил на его месте?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Какие добрые дела ты делал для растений, животных, людей?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2.Отношение к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характер отношения ребенка к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Наблюдение за отношением детей к живым объектам в группе, на участке, во время прогулок и экскурсий.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Изучить особенности отношения ребёнка к животным и растениям в специально созданных условиях.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Проводится наблюдение за отношением ребёнка к обитателям живого уголка. Создаются специальные условия, в которых ребёнок должен будет осуществить выбор деятельности – либо с природными объектами, либо другой деятельности. Одновременно в кабинете находятся некоторые из живых существ, которые нуждаются в помощи  (животные - в кормлении; растения - в поливе), для чего приготовлены необходимые средства, и материалы для занятия другими видами деятельности (рисованием, игрой и др.). В кабинет приглашаются двое детей, и каждому из них предлагается заняться тем, чем он хочет. Если ребёнок сам не догадывается о необходимости помощи живому, можно привлечь его внимание с помощью наводящих вопросов: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думаешь, как себя чувствует живой объект?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это узнал?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Хотел бы ты ему помочь?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Почему ты хочешь ему помочь?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"/>
          <p:cNvSpPr>
            <a:spLocks noChangeArrowheads="1"/>
          </p:cNvSpPr>
          <p:nvPr/>
        </p:nvSpPr>
        <p:spPr bwMode="auto">
          <a:xfrm>
            <a:off x="857232" y="1072667"/>
            <a:ext cx="5643602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3.Умение осуществлять деятельность с природными объектами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(труд в природе).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умение ребёнка осуществлять уход за растениями.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ребёнка спрашивают, хотел бы он поухаживать за комнатными растениями или нет, и предлагают ему объяснить, почему необходимо ухаживать за растением. После получения согласия ребёнку предлагается: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выбрать комнатное растение, нуждающееся в уходе, объяснив свой выбор;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рассказать о последовательности ухода за растением;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непосредственно осуществить уход.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КОНТРОЛЬНАЯ  ДИАГНОСТИКА 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(конец учебного года)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1.Представления о природе.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характер представлений ребёнка о признаках живого и целостности как важнейшем условии жизни организма.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6 картинок с изображениями объектов живой природы (животные, растения, человек),  2 – с изображениями объектов неживой природы (солнце, дождь), 2 – с изображениями предметов, созданных человеком (машина, самолёт).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Из представленных картинок ребёнку предлагается выбрать картинки с изображением живого. После этого задаются вопросы: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узнал, что всё это живое?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Почему ты считаешь, что (называется растение, животное) живой?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Расскажи, что есть у… (называется животное, растение, человек)?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Зачем нужны (называются части и органы)?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Сможет ли (называется объект) жить без (называются части и органы)? Почему?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42918" y="649367"/>
            <a:ext cx="5786478" cy="84946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характер представлений ребёнка о среде обитания конкретных растений и животных.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Рабочий лист с диагностическим заданием 4.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Ребёнку предлагается выполнить задание и дать пояснения к нему.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Выяснить понимание ребёнка связи между средой обитания живых существ и особенностями их строения.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Рабочий лист с диагностическим заданием 5.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Ребёнку предлагается выполнить задание и объяснить свой выбор.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знания ребёнка об основных группах растений и животных.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Рабочий лист с диагностическим заданием 6.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Ребёнку предлагается выполнить задание и объяснить свой выбор.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Выявить представления ребёнка о составе экосистем.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Рабочий лист с диагностическим заданием 7.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Ребёнку предлагается выполнить задание и объяснить свой выбор.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6.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представления ребёнка о стадиях роста хорошо знакомых растений и животных, о цикличности роста и развития на каждой стадии.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Рабочий лист с диагностическим заданием 8.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Ребёнку предлагается выполнить задание и объяснить свой выбор.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Определить представления ребёнка о сезонных изменениях в жизни живых существ.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Сюжетные картинки с изображениями времён года.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Проводится индивидуальная беседа с ребёнком.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Какое время изображено?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приспособились растения и животные? Почему ты так думаешь?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785794" y="764892"/>
            <a:ext cx="5572164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8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Изучить особенности понимания ребёнком ценности природных объектов.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Проводится индивидуальная беседа с ребёнком: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Любишь ли ты животных и растения?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С какими живыми существами тебе нравится встречаться, а с какими нет? Почему?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Зачем нужны животные и растения?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Могут ли люди прожить без животных и растений? Почему?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285750" marR="0" lvl="0" indent="-2857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Могут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 люди прожить без других людей? Почему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?</a:t>
            </a:r>
          </a:p>
          <a:p>
            <a:pPr marL="171450" marR="0" lvl="0" indent="-1714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9.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представления ребёнка о нормах отношения к живому.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Материал.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Дидактическая игра «Береги живое» (набор картинок с изображениями примеров грамотного и неграмотного поведения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дете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 природе).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Проводится индивидуальная беседа по картинкам: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поступил мальчик (девочка)? Почему?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бы ты поступил на его месте?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Какие добрые дела ты делал для растений, животных, людей?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lang="ru-RU" sz="1400" dirty="0" smtClean="0">
              <a:solidFill>
                <a:srgbClr val="000000"/>
              </a:solidFill>
              <a:latin typeface="+mj-lt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2.Отношение к природе.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Calibri" pitchFamily="34" charset="0"/>
              </a:rPr>
              <a:t>       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характер отношения ребёнка к животным, растениям и сверстникам в естественных условиях.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 Наблюдение за отношением детей к живым объектам в группе, на участке, во время прогулок и экскурсий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785794" y="858353"/>
            <a:ext cx="5500726" cy="75097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Задание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Segoe UI Symbol" pitchFamily="34" charset="0"/>
              </a:rPr>
              <a:t>№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Изучить особенности отношения ребёнка к животным и растениям в специально созданных условиях.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Проводится наблюдение за отношением ребёнка к обитателям живого уголка. Создаются специальные условия, в которых ребёнок должен будет осуществить выбор деятельности – либо с природными объектами, либо другой деятельности. Одновременно в кабинете находятся некоторые из живых существ, которые нуждаются в помощи  (животные - в кормлении; растения - в поливе), для чего приготовлены необходимые средства, и материалы для занятия другими видами деятельности (рисованием, игрой и др.). В кабинет приглашаются двое детей, и каждому из них предлагается заняться тем, чем он хочет. Если ребёнок сам не догадывается о необходимости помощи живому, можно привлечь его внимание с помощью наводящих вопросов: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думаешь, как себя чувствует живой объект?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Как ты это узнал?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Хотел бы ты ему помочь?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Почему ты хочешь ему помочь?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3.Умение осуществлять деятельность с природными объектами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(труд в природе).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                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Цель.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Выявить умение ребёнка осуществлять уход за растениями.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Методика.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У ребёнка спрашивают, хотел бы он поухаживать за комнатными растениями или нет, и предлагают ему объяснить, почему необходимо ухаживать за растением. После получения согласия ребёнку предлагается: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выбрать комнатное растение, нуждающееся в уходе, объяснив свой выбор;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рассказать о последовательности ухода за растением;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- непосредственно осуществить уход.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 первичной и контрольной педагогической диагностике встречаются одинаковые задания – в связи с тем, что в начале года определяются представления и умения детей, на основе которых выстраивается содержание деятельности педагога на год.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785794" y="642910"/>
            <a:ext cx="5715040" cy="79406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Каждое задание оценивается по бальной системе от 1 до 3. Высчитывается средний балл, по которому определяется уровень освоения детьми программного содержания: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Высокий уровень – от 2,4 до 3 баллов;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Средний – от 1,7 до 2,3 баллов;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Низкий – от 1 до 1,6 баллов.</a:t>
            </a: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Высокий уровень.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Ребёнок знает основные признаки живого,  устанавливает связи между состоянием живых существ, средой обитания и соответствием условий потребностям. Знания носят обобщённый, системный характер. Владеет предметными понятиями в соответствии с программой, устанавливает под руководством педагога и самостоятельно частные, и общие связи. Пользуется наблюдением для познания природы. Моделирует признаки объектов и связи. Владеет трудовыми умениями, достигая хороших результатов. Достаточно уверенно ориентируется в правилах поведения в природе, старается их придерживаться.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Ребенок знает представителей животного мира и разделяет их по видам. Аргументирует свой выбор. Соотносит представителей животного мира со средой обитания. Называет их характерные признаки. Проявляет интерес и эмоционально выражает свое отношение к ним. Знает, как нужно ухаживать за домашними животными и обитателями уголка природы. Понимает взаимосвязь между деятельностью человека и жизнью животных, птиц и растений. Без труда выражает свое отношение к представителям животного мира.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Классифицирует растения по видам, знает их характерные признаки. Называет условия, необходимые для жизни, роста и развития комнатных растений. Знает, как правильно нужно ухаживать за ними. У него сформированы практические умения и навыки ухода за растениями. Он проявляет интерес и эмоционально выражает свое отношение к растениям.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Arial" pitchFamily="34" charset="0"/>
              </a:rPr>
              <a:t>Знает объекты неживой природы и правильно называет их отличительные характеристики. Самостоятельно приводит примеры того, кем и для чего они могут быть использованы. Правильно называет времена года, перечисляет их в нужной последовательности, знает характерные признаки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каждого времени года</a:t>
            </a:r>
            <a:r>
              <a:rPr kumimoji="0" lang="ru-RU" sz="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57232" y="682440"/>
            <a:ext cx="5357850" cy="72019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ознакомления 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дошкольниками мира через практическую деятельность  с живыми объектами, наблюдения, опыты, исследовательскую работу. Привлечение внимания к окружающим природным объектам, развитие умений видеть красоту окружающего природного мира, разнообразие его красок и форм.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развитие умений наблюдать за живыми объектами и явлениями неживой природы.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охрана и укрепление здоровья детей, развитие навыков, здорового образа жизни.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Методы, используемые для реализации работы факультатива: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беседы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рассматривание картин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экскурсии в природу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экспериментальная деятельность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занятия в игровой форме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демонстрация слайдов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коллективный труд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 родителями: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консультации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мастер-классы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конкурсы-выставки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информация на сайте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При построении системы работы экологического факультатива "Природа и фантазия" мы уделили особое внимание на следующие основные направления: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Познавательно-развлекательное направление -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Times New Roman" pitchFamily="18" charset="0"/>
              </a:rPr>
              <a:t>ставит целью знакомство детей с компонентами живой и неживой природы, влияние деятельности человека на эти компоненты в игровой занимательной форме.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714356" y="571472"/>
            <a:ext cx="6143644" cy="8156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Бережно, заботливо, гуманно относится к природе, нетерпим к другим детям и взрослым в случае нарушения ими правил общения с природой. Готов оказать помощь в случае необходимости. Мотивом бережного отношения к природе служат понимание ценности жизни, стремление к совершению добрых поступков. Познавательное отношение устойчиво. Эмоционально воспринимает природу, видит её красоту. </a:t>
            </a:r>
          </a:p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Средний уровень.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Ребёнок различает большое количество объектов природы, вычленяет характерные и  - под руководством педагога – существенные признаки. Знает признаки живого. Устанавливает частные и некоторые общие связи. Умеет сравнивать объекты по признакам различия и сходства. Использует известные способы наблюдения для познания закономерностей природы. Недостаточно овладел общими понятиями и общими связями. Трудовые процессы выполняет самостоятельно, достигает хороших результатов. Ребенок в основном знает представителей животного мира  и разделяет их по видам. Не всегда может аргументировать свой выбор. Соотносит представителей животного мира со средой обитания. Иногда не может назвать их характерные признаки. Проявляет интерес и эмоционально выражает свое отношение к ним. Знает, как нужно ухаживать за домашними животными и обитателями уголка природы. Иногда затрудняется установить взаимосвязь между деятельностью человека и жизнью животных, птиц и растений. Эмоционально выражает свое отношение к представителям животного мира. К проявлениям негативного отношения к природе другими детьми чаще пассивен.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Классифицирует растения по видам. Иногда не может назвать их характерные признаки. Называет лишь некоторые условия, необходимые для жизни, роста и развития комнатных растений. Знает, как правильно ухаживать за ними. В основном практические умения и навыки ухода за ними сформированы. Проявляет интерес и эмоционально выражает свое отношение к ним.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Знает объекты неживой природы и правильно называет их отличительные характеристики. Самостоятельно приводит примеры того, кем и для чего они могут быть использованы. Почти всегда правильно называет времена года. Иногда затрудняется перечислить их в нужной последовательности. После наводящих вопросов взрослого правильно называет времена года. После наводящих вопросов взрослого правильно называет характерные признаки каждого времени года.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"/>
          <p:cNvSpPr>
            <a:spLocks noChangeArrowheads="1"/>
          </p:cNvSpPr>
          <p:nvPr/>
        </p:nvSpPr>
        <p:spPr bwMode="auto">
          <a:xfrm>
            <a:off x="714356" y="928662"/>
            <a:ext cx="571504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sng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Низкий уровень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Ребенок различает и называет большое количество животных и растений, вычленяет их особенности. Знает некоторые их потребности (во влаге, в пище). Устанавливает частные связи, сравнивает объекты по отдельным характерным признакам.  В выделении общих признаков испытывает затруднения. Не соотносит представителей животного мира со средой обитания.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 может классифицировать растения по видам. Не может назвать их характерные признаки. Не знает условия необходимые для жизни, роста и развития комнатных растений. Не знает, как правильно ухаживать за ними. Не сформированы практические умения и навыки ухода за ними. Трудовые процессы выполняет несамостоятельно, качество труда низкое.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Не знает объектов неживой природы. Не может правильно назвать их отличительные характеристики. Не знает, кем и для чего могут быть использованы объекты неживой природы. Неправильно называет времена года. Не может перечислить их в нужной последовательности.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Ребенок затрудняется отвечать даже по наводящим вопросам воспитателя. Проявление гуманного отношения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ситуативно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Познавательное отношение неустойчиво, связано с яркими, привлекающими внимание событиями.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714356" y="714348"/>
            <a:ext cx="5572164" cy="72327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Список литературы: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lvl="0" indent="360363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</a:t>
            </a:r>
            <a:r>
              <a:rPr lang="ru-RU" sz="1400" dirty="0" smtClean="0">
                <a:latin typeface="+mj-lt"/>
                <a:ea typeface="Times New Roman" pitchFamily="18" charset="0"/>
                <a:cs typeface="Times New Roman" pitchFamily="18" charset="0"/>
              </a:rPr>
              <a:t> Программа С.Н.Николаевой "Юный эколог",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2.  План - программа педагогического процесса в детском саду: Методическое пособие для воспитателей детского сада/ Сост. Н.В. Гончаров и др..; под ред. З.А. Михайловой. – 2-е изд. – СПб: «Детство-Пресс», 2008. – 255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3. Организация опытно-экспериментальной деятельности детей 2-7 лет: тематическое планирование, рекомендации, конспекты занятий / авт.-сост.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Е. А. Мартынова, И. М. Сучкова. – Волгоград: Учитель, 2012. – 333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4. Экспериментальная деятельность детей среднего и старшего дошкольного возраста: Методическое пособие. – СПб.: ДЕТСТВО-ПРЕСС, 2011. – 128 с. 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5.Неизведанное рядом: Опыты и эксперименты для дошкольников / Под ред.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Дыбиной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О. В. – 2-е изд., М.: ТЦ Сфера, 2011. – 192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6.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Посвянская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Н. П.   Камни Земли / М., «Скрипторий» 2000 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7.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Посвянская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Н. П.   Планета Земля / М., «Скрипторий» 2000 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8. Рыжова Н. А. Не просто сказки… Экологические сказки и праздники – М.,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Линка-Пресс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2002 г. – 192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9. Зверева О. Л., Кротова Т. В. Общение педагога с родителями в ДОУ: Методический аспект. – М.: ТЦ Сфера, 2005. – 80с.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10. Виноградова Н. Ф., Куликова Т. А.  Дети, взрослые и мир вокруг. – М.: Просвещение, 1993. – 128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11. Хабарова Т. В.  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Шафигуллина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Н. В.  Планирование занятий по экологии и педагогическая диагностика экологической воспитанности дошкольников. Методическое пособие для педагогов. – СПб.: ООО «Издательство «ДЕТСТВО-ПРЕСС», 2011. – 128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12. Нифонтова С. Н.  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Гаштова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О. А., Жук Л. Н. Цикл развивающих целевых и тематических экскурсий для детей 4 – 7 лет. Учебно-методическое пособие. – СПб.: ООО «Издательство «ДЕТСТВО-ПРЕСС», 2010. – 96 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857232" y="928662"/>
            <a:ext cx="5357850" cy="56938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Кокорева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Н. Н., Бондаренко А. К. Любить труд на родной земле: Из опыта работы воспитателя сел. дет. сада. – М.: Просвещение, 1987. – 160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14. Лаврентьева Н. Г. Концепция дошкольного экологического воспитания: Научно-исследовательские материалы. – Чита: Изд-во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ЗабГПУ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2000. – 23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15.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Гульянц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Э. К.,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Базик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И. Я. Что можно сделать из природного материала: Пособие для воспитателя дет. сада. – М.: Просвещение, 1984. – 175 с.,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16. Планета – наш дом: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Учеб.-хрестоматия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для дошкольников и младших школьников/ Сост. И. Г. Белавина, Н. Г.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Найденская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– Москва.: Лайда, 1995. – 288 с. +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Прилож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/ 96 с./,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17.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Турыгина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С. В. «Экологический марафон»: игры, фестивали, программы для дошкольников и начальной школы / С. В.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Турыгина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Н. А. Кашина. – Ростов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/Д: Феникс, 2010. – 121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18. Познавательно-исследовательские занятия с детьми 5-7 лет на экологической тропе / авт. сост. С. В. Машкова. – Волгоград: Учитель, 2012.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19.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Волчкова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В. Н., Степанова Н. В. Конспекты занятий в старшей группе детского сада. Экология. Практическое пособие для воспитателей и методистов ДОУ. – Воронеж: ЧП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Лакоценин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С. С., 2008. – 128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20. Белоусова Л. Е. Удивительные истории. Конспекты занятий по развитию речи с использованием элементов ТРИЗ для детей старшего дошкольного возраста/ Под редакцией Б. Б.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Финкельштейн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– СПб.: «ДЕТСТВО-ПРЕСС», 2003. – 128 с.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ChangeArrowheads="1"/>
          </p:cNvSpPr>
          <p:nvPr/>
        </p:nvSpPr>
        <p:spPr bwMode="auto">
          <a:xfrm>
            <a:off x="785794" y="714348"/>
            <a:ext cx="5572164" cy="68326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603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21.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Тарабарина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Т. И., Соколова Е. И. И учёба, и игра: природоведение. Популярное пособие для родителей и педагогов. – Ярославль: «Академия развития», 1998. – 240 с.,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22. Петров В. В. Растительный мир нашей Родины: Кн. для учителя. – М.: Просвещение, 1991. – 207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23.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Молодова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Л. П. Нравственно-экологическое воспитание старших дошкольников: Пособие для педагогов дошкольных учреждений. – Мн.: «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Асар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», 1999. – 112 с.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24. Занимательное природоведение. – М., Омега, 1997. – 256 с.: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25.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Дрязгунова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В. А. Дидактические игры для ознакомления дошкольников с растениями: Пособие для ознакомления дошкольников с растениями: Пособие для воспитателя дет. сада.– М.: Просвещение, 1981. 80с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26.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Винс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Т. Самые популярные волнистые попугайчики / М.: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Аквариум-Принт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2009. – 96 с.: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27.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Разбесов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О. К. Твой аквариум. – М.: Просвещение, 1980.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28. Мир растений. Упражнения на проверку и закрепление знаний дошкольников при ознакомлении с окружающим миром. – Дидактический материал для занятий с детьми 5-7 лет. – М.: «Школьная пресса», 2009.          – 96 с.: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29. Мир животных. Упражнения на проверку и закрепление знаний дошкольников при ознакомлении с окружающим миром. – Дидактический материал для занятий с детьми 5-7 лет. – М.: «Школьная пресса», 2009.          – 96 с.: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. ил.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30. Лаврентьева Н. Г. Экологическое воспитание детей дошкольного возраста. – Чита: Изд-во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ЗабГПУ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2002.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31. Куликовская И. Э. «Технологии по формиров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анию у дошкольников целостной картины мира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»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Педагогическое общество России. Москва 2004.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3603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857232" y="108678"/>
            <a:ext cx="5286412" cy="7632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lang="ru-RU" sz="1400" i="1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lang="ru-RU" sz="1400" i="1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Практическое </a:t>
            </a: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направление 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изучение растительного и животного мира, ландшафтов родного края, связанное с практическими делами ( акции природоохранного характера, подкормка птиц, посадка цветников и др.)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Исследовательское направление -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осуществляется в рамках продуктивной деятельности, экспериментов, наблюдений, опытов.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endParaRPr kumimoji="0" lang="en-US" sz="1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Ожидаемые результаты взаимодействия с детьми: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Знать некоторых представителей животного мира ( звери, птицы, пресмыкающиеся, земноводные, насекомые)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Знать характерные признаки времен года и соотносить с каждым сезоном особенности жизни людей, животных, растений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Знать правила поведения в природе и соблюдать их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Устанавливать элементарные причинно-следственные связи между природными явлениями.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lang="en-US" sz="1400" dirty="0" smtClean="0">
              <a:latin typeface="+mj-lt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Список детей, посещающих факультатив.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Евсеев Артем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Конышев Андрей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Кунаев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Алеша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Кузьмин Кирилл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Родионова Ксения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Родионов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Демид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Виды деятельности: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Совместная деятельность: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Наблюдения в уголке природы;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Целевые прогулки на природе;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857232" y="-91375"/>
            <a:ext cx="535785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lang="ru-RU" sz="1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lang="ru-RU" sz="1400" dirty="0"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Чтение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художественных произведений о природе (стихи, рассказы, сказки), рассматривание иллюстраций в книгах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экологические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сказки;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Рассматирвание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картин из жизни диких животных художников И.Левитана,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А.К.Саврасова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 В.Д.Поленова,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И.И.Шишкина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К.Ф.Юона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и др.;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Рассказы воспитателя о животных и растениях, неживой природы, о заповедниках, памятниках природы и т.д.;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Работа с моделями;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Беседы и разговоры с детьми на экологические темы,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Сбор коллекций семян, камней, шишек, листьев;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Экологические праздники и досуги ("День птиц", "День земли"..)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Опыты и эксперименты, поисковая деятельность в лаборатории;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Игры (подвижные, дидактические, театрализованные, музыкальные, "КВН", "Поле Чудес")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Различные виды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изобразительной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деятельности на экологическую тематику;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Работа с календарями природы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дневниками наблюдения;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Изготовление и обыгрывание макетов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("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Кто в море живет", 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"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Домашние животные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",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31825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"Времена года" и др.)</a:t>
            </a: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098237"/>
              </p:ext>
            </p:extLst>
          </p:nvPr>
        </p:nvGraphicFramePr>
        <p:xfrm>
          <a:off x="684133" y="1515232"/>
          <a:ext cx="5522956" cy="7320510"/>
        </p:xfrm>
        <a:graphic>
          <a:graphicData uri="http://schemas.openxmlformats.org/drawingml/2006/table">
            <a:tbl>
              <a:tblPr/>
              <a:tblGrid>
                <a:gridCol w="389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6961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733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904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963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Не-деля 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607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Цветущие растения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Поможем дождевому червю найти дом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Закрепить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названия 4-5 цветущих растений. Познакомить детей с разнообразием видов растений в природе. Уточнить части растений  и их функции. </a:t>
                      </a: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Воспитывать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бережное отношение к окружающей природе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Формировать знания: почва как верхний слой земли, представление детей о том, что вредных животных в природе нет, все животные 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необходимы.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Уточнить, обитатели почвы /на примере дождевых червей/, их роль в формировании почвы.</a:t>
                      </a: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Д./и.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Путаница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коробочки, модели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Что нужно растениям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Как ухаживать за растениями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Д./и.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Экологические цепочки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видеофильм.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2351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4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Наш дом - природа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Осенние изменения в неживой природе 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Ярославского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края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Формировать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понятия о неживой природе, как факторе жизни всего живого.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Развивать познавательный интерес детей к природе, желание активно изучать природный мир.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 Воспитывать бережное отношение к окружающей природе</a:t>
                      </a:r>
                      <a:r>
                        <a:rPr lang="ru-RU" sz="14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Познакомить с комплексом характерных  явлений неживой природы и их сезонными изменениями (день укорачивается, становиться холоднее, часто идут дожди, дуют холодные ветры). Уточнить зависимость изменений живой природы от изменений в неживой природе. </a:t>
                      </a: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Глобус, мяч, природный материал.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Календарь природы, д./и.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Когда это бывает?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 осени, Незнайка.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2239" marR="22239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14356" y="683568"/>
            <a:ext cx="6143644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РАБОТЫФАКУЛЬТАТИВА 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"ПРИРОДА</a:t>
            </a:r>
            <a:r>
              <a:rPr lang="en-US" sz="1400" b="1" dirty="0" smtClean="0">
                <a:latin typeface="+mj-lt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И ФАНТАЗИЯ" НА 2018/2019 УЧ.ГОД</a:t>
            </a: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октябрь 2018г.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31825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96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2116889"/>
              </p:ext>
            </p:extLst>
          </p:nvPr>
        </p:nvGraphicFramePr>
        <p:xfrm>
          <a:off x="764705" y="755576"/>
          <a:ext cx="5328591" cy="7742624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5236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064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8368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48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441887"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3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Д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Л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Я</a:t>
                      </a:r>
                    </a:p>
                    <a:p>
                      <a:endParaRPr lang="ru-RU" sz="12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1.«Луг – </a:t>
                      </a:r>
                      <a:r>
                        <a:rPr lang="ru-RU" sz="1400" b="0" dirty="0" err="1" smtClean="0">
                          <a:latin typeface="+mj-lt"/>
                          <a:cs typeface="Times New Roman" panose="02020603050405020304" pitchFamily="18" charset="0"/>
                        </a:rPr>
                        <a:t>экоси</a:t>
                      </a:r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latin typeface="+mj-lt"/>
                          <a:cs typeface="Times New Roman" panose="02020603050405020304" pitchFamily="18" charset="0"/>
                        </a:rPr>
                        <a:t>стема</a:t>
                      </a:r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»</a:t>
                      </a:r>
                    </a:p>
                    <a:p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(экскурсия)</a:t>
                      </a:r>
                    </a:p>
                    <a:p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2.«Лес –</a:t>
                      </a:r>
                      <a:r>
                        <a:rPr lang="ru-RU" sz="1400" b="0" dirty="0" err="1" smtClean="0">
                          <a:latin typeface="+mj-lt"/>
                          <a:cs typeface="Times New Roman" panose="02020603050405020304" pitchFamily="18" charset="0"/>
                        </a:rPr>
                        <a:t>многоэтаж</a:t>
                      </a:r>
                      <a:endParaRPr lang="en-US" sz="1400" b="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400" b="0" dirty="0" err="1" smtClean="0">
                          <a:latin typeface="+mj-lt"/>
                          <a:cs typeface="Times New Roman" panose="02020603050405020304" pitchFamily="18" charset="0"/>
                        </a:rPr>
                        <a:t>ный</a:t>
                      </a:r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 дом»</a:t>
                      </a:r>
                    </a:p>
                    <a:p>
                      <a:endParaRPr lang="ru-RU" sz="14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200" b="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Закрепить </a:t>
                      </a:r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правила поведения в природе</a:t>
                      </a:r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Учить находить связь растений с насекомыми. </a:t>
                      </a:r>
                      <a:endParaRPr lang="ru-RU" sz="1200" b="0" dirty="0" smtClean="0">
                        <a:latin typeface="+mj-lt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Уточнить </a:t>
                      </a:r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знания: влияние света, тепла, воды на жизнь растений. Воспитывать стремление сохранять и оберегать природный мир, видеть его красоту родного края, следовать доступным экологическим правилам в деятельности и поведении.</a:t>
                      </a:r>
                    </a:p>
                    <a:p>
                      <a:r>
                        <a:rPr lang="ru-RU" sz="1200" b="0" dirty="0" smtClean="0">
                          <a:latin typeface="+mj-lt"/>
                          <a:cs typeface="Times New Roman" panose="02020603050405020304" pitchFamily="18" charset="0"/>
                        </a:rPr>
                        <a:t>Учить замечать взаимодействие обитателей леса, их пищевую зависимость друг от друга. Уточнить: лес как пример сообщества. Воспитывать понимание и любовь ко всему живому, преодоление потребительского отношения к природе родного края. </a:t>
                      </a:r>
                      <a:endParaRPr lang="ru-RU" sz="12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Модели поведения в природе, пакеты для мусора, корзинки, Буратино.</a:t>
                      </a:r>
                    </a:p>
                    <a:p>
                      <a:r>
                        <a:rPr lang="ru-RU" sz="1400" b="0" dirty="0" smtClean="0">
                          <a:latin typeface="+mj-lt"/>
                          <a:cs typeface="Times New Roman" panose="02020603050405020304" pitchFamily="18" charset="0"/>
                        </a:rPr>
                        <a:t>Модель этажей леса, д./и. «Пищевые цепочки», «Чей дом?».</a:t>
                      </a:r>
                    </a:p>
                    <a:p>
                      <a:endParaRPr lang="ru-RU" sz="1400" b="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0737"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4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Н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Д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Е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Л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Я</a:t>
                      </a:r>
                    </a:p>
                    <a:p>
                      <a:endParaRPr lang="ru-R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  <a:cs typeface="Times New Roman" panose="02020603050405020304" pitchFamily="18" charset="0"/>
                        </a:rPr>
                        <a:t>1.«Кто главный в лесу?»</a:t>
                      </a:r>
                    </a:p>
                    <a:p>
                      <a:r>
                        <a:rPr lang="ru-RU" sz="1400" dirty="0" smtClean="0">
                          <a:latin typeface="+mj-lt"/>
                          <a:cs typeface="Times New Roman" panose="02020603050405020304" pitchFamily="18" charset="0"/>
                        </a:rPr>
                        <a:t>2.«Овощи и фрукты на нашем столе»</a:t>
                      </a:r>
                    </a:p>
                    <a:p>
                      <a:endParaRPr lang="ru-RU" sz="14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Учить распознавать    5-6 деревьев,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3-4 </a:t>
                      </a:r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кустарника Ярославского </a:t>
                      </a:r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края. Закрепить, главное звено в лесу – растение. Уточнить последствия уничтожения деревьев. Воспитывать бережное отношение к лесу.</a:t>
                      </a:r>
                    </a:p>
                    <a:p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Учить детей принимать посильное участие в труде взрослых: подготовке огорода к зиме, заготовке земли для огорода на окне. Знакомить с трудом людей по сбору овощей, фруктов в садах и огородах </a:t>
                      </a:r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родного  </a:t>
                      </a:r>
                      <a:r>
                        <a:rPr lang="ru-RU" sz="1200" dirty="0" smtClean="0">
                          <a:latin typeface="+mj-lt"/>
                          <a:cs typeface="Times New Roman" panose="02020603050405020304" pitchFamily="18" charset="0"/>
                        </a:rPr>
                        <a:t>края.</a:t>
                      </a:r>
                    </a:p>
                    <a:p>
                      <a:endParaRPr lang="ru-RU" sz="12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+mj-lt"/>
                          <a:cs typeface="Times New Roman" panose="02020603050405020304" pitchFamily="18" charset="0"/>
                        </a:rPr>
                        <a:t>Модель этажей леса, д./и. «Что в лесу растёт?», «Кто в лесу живёт?», мяч. Волшебная палочка, муляжи овощей и фруктов, овощи.</a:t>
                      </a:r>
                    </a:p>
                    <a:p>
                      <a:endParaRPr lang="ru-RU" sz="1400" dirty="0">
                        <a:latin typeface="+mj-l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4470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0049991"/>
              </p:ext>
            </p:extLst>
          </p:nvPr>
        </p:nvGraphicFramePr>
        <p:xfrm>
          <a:off x="836712" y="1285853"/>
          <a:ext cx="5524096" cy="7257448"/>
        </p:xfrm>
        <a:graphic>
          <a:graphicData uri="http://schemas.openxmlformats.org/drawingml/2006/table">
            <a:tbl>
              <a:tblPr/>
              <a:tblGrid>
                <a:gridCol w="3547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2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94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0743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04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Не-деля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Тема</a:t>
                      </a:r>
                      <a:endParaRPr lang="ru-RU" sz="12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Программное содержание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Материал, оборудование</a:t>
                      </a: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263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 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Хлеб всему голова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Перелётные птицы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Расширить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представления детей о культурных растениях поля (злаках) и их выращивании.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Учить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понятию 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культурные растения</a:t>
                      </a: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Прививать уважение к труду хлеборобов, хлебу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Закреплять и расширять представления о птицах: дать представление о перелетных птицах.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Показать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связь птиц со средой обитания. Воспитывать у детей заботливое отношение к птицам.</a:t>
                      </a: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Колосья пшеницы и ржи, иллюстрации труда хлеборобов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 птиц, аудиозапись птичьих голосов, маски-шапочки.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47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Знакомим детей с почвой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Я и природа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Уточнить представление детей о почве как о верхнем слое земли: 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живая земля</a:t>
                      </a:r>
                      <a:r>
                        <a:rPr lang="en-US" sz="1200" dirty="0">
                          <a:latin typeface="+mj-lt"/>
                          <a:ea typeface="Times New Roman"/>
                          <a:cs typeface="Times New Roman"/>
                        </a:rPr>
                        <a:t>».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Загрязнение почвы, возможные последствия. Необходимость охраны почвы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Формировать представления о неразрывной связи человека с природой /человек – часть природы. </a:t>
                      </a: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solidFill>
                          <a:srgbClr val="000000"/>
                        </a:solidFill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Развивать </a:t>
                      </a:r>
                      <a:r>
                        <a:rPr lang="ru-RU" sz="12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самостоятельность в процессе познавательно-исследовательской деятельности</a:t>
                      </a: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2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latin typeface="+mj-lt"/>
                          <a:ea typeface="Times New Roman"/>
                          <a:cs typeface="Times New Roman"/>
                        </a:rPr>
                        <a:t>  </a:t>
                      </a:r>
                      <a:r>
                        <a:rPr lang="ru-RU" sz="1200" dirty="0">
                          <a:latin typeface="+mj-lt"/>
                          <a:ea typeface="Times New Roman"/>
                          <a:cs typeface="Times New Roman"/>
                        </a:rPr>
                        <a:t>Воспитывать у детей любовь к природе родного края, стремление заботиться о растениях и животных.</a:t>
                      </a: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Игрушка-крот, обучающий фильм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География для самых маленьких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Дидактическая игра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Природа –не природа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Угадай, что в мешочке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мешки для мусора.</a:t>
                      </a:r>
                    </a:p>
                  </a:txBody>
                  <a:tcPr marL="20452" marR="2045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1000108" y="793437"/>
            <a:ext cx="36102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+mj-lt"/>
                <a:ea typeface="Times New Roman" pitchFamily="18" charset="0"/>
                <a:cs typeface="Times New Roman" pitchFamily="18" charset="0"/>
              </a:rPr>
              <a:t>Перспективный план работы на ноябрь 2018г.</a:t>
            </a:r>
            <a:endParaRPr kumimoji="0" lang="ru-RU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82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8542196"/>
              </p:ext>
            </p:extLst>
          </p:nvPr>
        </p:nvGraphicFramePr>
        <p:xfrm>
          <a:off x="764704" y="755577"/>
          <a:ext cx="5472608" cy="78783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02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81513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Солнце –большая звезда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Почему бывают разные времена года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endParaRPr lang="ru-RU" sz="1100" dirty="0" smtClean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Дать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представление о Солнце как о звезде.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Уточнить знания о строении солнечной системы.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Развивать познавательный интерес детей к природе, желание активно изучать природный мир: искать ответы на вопросы, высказывать догадки и предположения, эвристические суждения</a:t>
                      </a:r>
                      <a:r>
                        <a:rPr lang="ru-RU" sz="1100" dirty="0" smtClean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+mj-lt"/>
                          <a:ea typeface="Times New Roman"/>
                          <a:cs typeface="Times New Roman"/>
                        </a:rPr>
                        <a:t>Формировать </a:t>
                      </a:r>
                      <a:r>
                        <a:rPr lang="ru-RU" sz="1100" dirty="0">
                          <a:latin typeface="+mj-lt"/>
                          <a:ea typeface="Times New Roman"/>
                          <a:cs typeface="Times New Roman"/>
                        </a:rPr>
                        <a:t>представление солнце – источник света и тепла. Доступно объяснить как происходит смена времен года. Закреплять знания о сезонных изменениях в природе. Показать детям роль Солнца в жизни человека.</a:t>
                      </a: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Составление макета 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Солнечная система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»,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обучающий фильм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География для самых маленьких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д./и.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Солнечная система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иллюстрации,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мультимедийная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презентация.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45766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Н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Е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Л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Я</a:t>
                      </a:r>
                      <a:endParaRPr lang="ru-RU" sz="110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1.«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Как растения готовятся к зиме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(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целевая прогулка)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2.«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Осень золотая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Учить распознавать и называть по листьям и плодам 5-6 деревьев, 3-4 кустарника, 4-5 садовых цветущих растений. Уточнить сезонные изменения в жизни растений: расцвечивание листвы, плоды, листопад, замирание листьев.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 Развивать самостоятельность в процессе познавательно-исследовательской деятельности</a:t>
                      </a: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.  Воспитывать у детей любовь к природе родного края, стремление заботиться о растениях.</a:t>
                      </a:r>
                    </a:p>
                    <a:p>
                      <a:pPr>
                        <a:lnSpc>
                          <a:spcPts val="1225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+mj-lt"/>
                          <a:ea typeface="Times New Roman"/>
                          <a:cs typeface="Times New Roman"/>
                        </a:rPr>
                        <a:t>Обобщить и систематизировать знания детей об осени. Учить детей устанавливать связи между продолжительностью дня, температурой воздуха, состоянием растений, наличием пищи для животных и растений. Развивать все психические процессы, способность анализировать и обобщать, коммуникативность. Воспитывать любовь.</a:t>
                      </a: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Д./и.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Узнай дерево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С какой ветки детки?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модели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Что нужно растениям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latin typeface="+mj-lt"/>
                          <a:ea typeface="Times New Roman"/>
                          <a:cs typeface="Times New Roman"/>
                        </a:rPr>
                        <a:t>игрушка-Буратино, корзинки.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Календарь природы, индивидуальные календари, иллюстрации осени, модель 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Времена года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», 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д./и. 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«</a:t>
                      </a:r>
                      <a:r>
                        <a:rPr lang="ru-RU" sz="1400" dirty="0">
                          <a:latin typeface="+mj-lt"/>
                          <a:ea typeface="Times New Roman"/>
                          <a:cs typeface="Times New Roman"/>
                        </a:rPr>
                        <a:t>Когда это бывает?</a:t>
                      </a:r>
                      <a:r>
                        <a:rPr lang="en-US" sz="1400" dirty="0">
                          <a:latin typeface="+mj-lt"/>
                          <a:ea typeface="Times New Roman"/>
                          <a:cs typeface="Times New Roman"/>
                        </a:rPr>
                        <a:t>»</a:t>
                      </a:r>
                      <a:endParaRPr lang="ru-RU" sz="1400" dirty="0">
                        <a:latin typeface="+mj-lt"/>
                        <a:ea typeface="Times New Roman"/>
                        <a:cs typeface="Times New Roman"/>
                      </a:endParaRPr>
                    </a:p>
                  </a:txBody>
                  <a:tcPr marL="20452" marR="20452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063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513</TotalTime>
  <Words>7972</Words>
  <Application>Microsoft Office PowerPoint</Application>
  <PresentationFormat>Экран (4:3)</PresentationFormat>
  <Paragraphs>859</Paragraphs>
  <Slides>34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Segoe UI Symbol</vt:lpstr>
      <vt:lpstr>Times New Roman</vt:lpstr>
      <vt:lpstr>Тема Office</vt:lpstr>
      <vt:lpstr>Муниципальное дошкольное образовательное учреждение «Детский сад № 30 р. п. Петровское»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7</dc:creator>
  <cp:lastModifiedBy>Билетова ЕБ</cp:lastModifiedBy>
  <cp:revision>49</cp:revision>
  <cp:lastPrinted>2018-11-15T08:11:35Z</cp:lastPrinted>
  <dcterms:created xsi:type="dcterms:W3CDTF">2018-11-08T10:37:29Z</dcterms:created>
  <dcterms:modified xsi:type="dcterms:W3CDTF">2018-11-15T08:28:27Z</dcterms:modified>
</cp:coreProperties>
</file>